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257" r:id="rId5"/>
    <p:sldId id="311" r:id="rId6"/>
    <p:sldId id="312" r:id="rId7"/>
    <p:sldId id="313" r:id="rId8"/>
    <p:sldId id="314" r:id="rId9"/>
    <p:sldId id="324" r:id="rId10"/>
    <p:sldId id="315" r:id="rId11"/>
    <p:sldId id="316" r:id="rId12"/>
    <p:sldId id="319" r:id="rId13"/>
    <p:sldId id="317" r:id="rId14"/>
    <p:sldId id="318" r:id="rId15"/>
    <p:sldId id="320" r:id="rId16"/>
    <p:sldId id="321" r:id="rId17"/>
    <p:sldId id="323" r:id="rId18"/>
    <p:sldId id="322" r:id="rId19"/>
    <p:sldId id="270" r:id="rId20"/>
    <p:sldId id="306" r:id="rId21"/>
    <p:sldId id="308" r:id="rId22"/>
    <p:sldId id="307" r:id="rId23"/>
    <p:sldId id="325" r:id="rId24"/>
    <p:sldId id="327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176" y="-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98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22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06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51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81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32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32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65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07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75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1E8A2-F455-48B6-8441-ECB379DAB0A3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ECD68-0F7D-464A-90D2-6CC834F5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94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Developer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Exchange Group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深入淺出設計模式</a:t>
            </a:r>
            <a:r>
              <a:rPr lang="en-US" altLang="zh-TW" dirty="0" smtClean="0"/>
              <a:t>#4:</a:t>
            </a:r>
            <a:endParaRPr lang="en-US" altLang="zh-TW" dirty="0"/>
          </a:p>
          <a:p>
            <a:r>
              <a:rPr lang="zh-TW" altLang="en-US" dirty="0" smtClean="0"/>
              <a:t>工廠模式</a:t>
            </a:r>
            <a:endParaRPr lang="en-US" altLang="zh-TW" dirty="0" smtClean="0"/>
          </a:p>
          <a:p>
            <a:r>
              <a:rPr lang="en-US" altLang="zh-TW" dirty="0" smtClean="0"/>
              <a:t>Prepare by Sean Hsieh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6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If we have regional differences?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If the regional difference is the part which we fixed before?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92" y="2636912"/>
            <a:ext cx="5772789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96952"/>
            <a:ext cx="2512403" cy="17244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896036" y="4941168"/>
            <a:ext cx="1327450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15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Factory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346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Factory Pattern?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Factory Method </a:t>
            </a:r>
            <a:r>
              <a:rPr lang="en-US" altLang="zh-TW" sz="2400" dirty="0" smtClean="0"/>
              <a:t>Pattern = Creator + Product.</a:t>
            </a:r>
          </a:p>
          <a:p>
            <a:r>
              <a:rPr lang="en-US" altLang="zh-TW" sz="2400" b="1" dirty="0" smtClean="0"/>
              <a:t>defines an interface for creating an object, but lets subclass decide which class to instantiation.</a:t>
            </a:r>
            <a:endParaRPr lang="zh-TW" altLang="en-US" sz="24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7107948" cy="39822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7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does factory pattern need??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1.It must to isolate the </a:t>
            </a:r>
            <a:r>
              <a:rPr lang="en-US" altLang="zh-TW" sz="2400" b="1" dirty="0" smtClean="0"/>
              <a:t>client</a:t>
            </a:r>
            <a:r>
              <a:rPr lang="en-US" altLang="zh-TW" sz="2400" dirty="0" smtClean="0"/>
              <a:t> from knowing what kind of concrete product is actually created.</a:t>
            </a:r>
          </a:p>
          <a:p>
            <a:r>
              <a:rPr lang="en-US" altLang="zh-TW" sz="2400" dirty="0"/>
              <a:t>2</a:t>
            </a:r>
            <a:r>
              <a:rPr lang="en-US" altLang="zh-TW" sz="2400" dirty="0" smtClean="0"/>
              <a:t>.It use </a:t>
            </a:r>
            <a:r>
              <a:rPr lang="en-US" altLang="zh-TW" sz="2400" b="1" dirty="0" smtClean="0"/>
              <a:t>abstract method </a:t>
            </a:r>
            <a:r>
              <a:rPr lang="en-US" altLang="zh-TW" sz="2400" dirty="0" smtClean="0"/>
              <a:t>to connect creator and product class.</a:t>
            </a:r>
          </a:p>
          <a:p>
            <a:r>
              <a:rPr lang="en-US" altLang="zh-TW" sz="2400" dirty="0"/>
              <a:t>3</a:t>
            </a:r>
            <a:r>
              <a:rPr lang="en-US" altLang="zh-TW" sz="2400" dirty="0" smtClean="0"/>
              <a:t>.The factory method must to </a:t>
            </a:r>
            <a:r>
              <a:rPr lang="en-US" altLang="zh-TW" sz="2400" b="1" dirty="0" smtClean="0"/>
              <a:t>return product type</a:t>
            </a:r>
            <a:r>
              <a:rPr lang="en-US" altLang="zh-TW" sz="2400" dirty="0" smtClean="0"/>
              <a:t>.</a:t>
            </a:r>
            <a:endParaRPr lang="zh-TW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867" y="3351039"/>
            <a:ext cx="4824413" cy="3462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Isolate client from product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632848" cy="55189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08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b="1" dirty="0" smtClean="0"/>
              <a:t>Dependent inversion </a:t>
            </a:r>
            <a:r>
              <a:rPr lang="en-US" altLang="zh-TW" dirty="0" smtClean="0"/>
              <a:t>principle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Depend upon abstraction.</a:t>
            </a:r>
          </a:p>
          <a:p>
            <a:r>
              <a:rPr lang="en-US" altLang="zh-TW" sz="2400" dirty="0" smtClean="0"/>
              <a:t>Do not depend upon concrete classes.</a:t>
            </a:r>
            <a:endParaRPr lang="zh-TW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9306"/>
            <a:ext cx="4774236" cy="41996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76" y="2528862"/>
            <a:ext cx="3848412" cy="30603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5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The Dependent inversion </a:t>
            </a:r>
            <a:r>
              <a:rPr lang="en-US" altLang="zh-TW" dirty="0" smtClean="0"/>
              <a:t>principle</a:t>
            </a:r>
            <a:br>
              <a:rPr lang="en-US" altLang="zh-TW" dirty="0" smtClean="0"/>
            </a:br>
            <a:r>
              <a:rPr lang="en-US" altLang="zh-TW" dirty="0" smtClean="0"/>
              <a:t>guidelines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No variable hold a reference to a concrete class.</a:t>
            </a:r>
          </a:p>
          <a:p>
            <a:r>
              <a:rPr lang="en-US" altLang="zh-TW" sz="2400" dirty="0" smtClean="0"/>
              <a:t>No class should derive from a concrete class</a:t>
            </a:r>
          </a:p>
          <a:p>
            <a:r>
              <a:rPr lang="en-US" altLang="zh-TW" sz="2400" dirty="0" smtClean="0"/>
              <a:t>No method should override an implemented method of it base classes.</a:t>
            </a:r>
            <a:endParaRPr lang="zh-TW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168" y="3429000"/>
            <a:ext cx="4629037" cy="31281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29000"/>
            <a:ext cx="4242656" cy="30448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0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dirty="0" smtClean="0"/>
              <a:t>Factory pattern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501015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262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Abstract Factory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19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2492896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More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085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Simple Factory method</a:t>
            </a:r>
          </a:p>
          <a:p>
            <a:r>
              <a:rPr lang="en-US" altLang="zh-TW" dirty="0" smtClean="0"/>
              <a:t>Factory pattern</a:t>
            </a:r>
          </a:p>
          <a:p>
            <a:r>
              <a:rPr lang="en-US" altLang="zh-TW" dirty="0" smtClean="0"/>
              <a:t>Abstract </a:t>
            </a:r>
            <a:r>
              <a:rPr lang="en-US" altLang="zh-TW" dirty="0"/>
              <a:t>Factory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562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editor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41036"/>
            <a:ext cx="5690964" cy="501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9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 of image editor 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259953"/>
            <a:ext cx="3024336" cy="267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2926085" cy="262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76" y="3861048"/>
            <a:ext cx="3008553" cy="266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7" y="3931304"/>
            <a:ext cx="3024336" cy="267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685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 diagram of image editor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83661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68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Wallpaper Product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0828"/>
            <a:ext cx="353867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588" y="2636912"/>
            <a:ext cx="3888875" cy="344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80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Class diagram of Wallpaper </a:t>
            </a:r>
            <a:r>
              <a:rPr lang="en-US" altLang="zh-TW" dirty="0" smtClean="0"/>
              <a:t>Product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1" y="4509120"/>
            <a:ext cx="422827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6" y="1340768"/>
            <a:ext cx="845241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60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“New” means Concrete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>
                <a:sym typeface="Wingdings 2"/>
              </a:rPr>
              <a:t> </a:t>
            </a:r>
            <a:r>
              <a:rPr lang="en-US" altLang="zh-TW" sz="2400" b="1" dirty="0" smtClean="0"/>
              <a:t>Program </a:t>
            </a:r>
            <a:r>
              <a:rPr lang="en-US" altLang="zh-TW" sz="2400" b="1" dirty="0"/>
              <a:t>to interface/</a:t>
            </a:r>
            <a:r>
              <a:rPr lang="en-US" altLang="zh-TW" sz="2400" b="1" dirty="0" err="1"/>
              <a:t>supertype</a:t>
            </a:r>
            <a:r>
              <a:rPr lang="en-US" altLang="zh-TW" sz="2400" b="1" dirty="0"/>
              <a:t>, not an </a:t>
            </a:r>
            <a:r>
              <a:rPr lang="en-US" altLang="zh-TW" sz="2400" b="1" dirty="0" smtClean="0"/>
              <a:t> implementation</a:t>
            </a:r>
          </a:p>
          <a:p>
            <a:pPr marL="0" indent="0">
              <a:buNone/>
            </a:pPr>
            <a:r>
              <a:rPr lang="en-US" altLang="zh-TW" sz="2400" b="1" dirty="0" smtClean="0">
                <a:sym typeface="Wingdings 2"/>
              </a:rPr>
              <a:t></a:t>
            </a:r>
            <a:r>
              <a:rPr lang="zh-TW" altLang="en-US" sz="2400" b="1" dirty="0" smtClean="0">
                <a:sym typeface="Wingdings 2"/>
              </a:rPr>
              <a:t>   </a:t>
            </a:r>
            <a:r>
              <a:rPr lang="en-US" altLang="zh-TW" sz="2400" b="1" dirty="0" smtClean="0">
                <a:sym typeface="Wingdings 2"/>
              </a:rPr>
              <a:t>Not good: </a:t>
            </a:r>
          </a:p>
          <a:p>
            <a:pPr marL="0" indent="0">
              <a:buNone/>
            </a:pPr>
            <a:r>
              <a:rPr lang="en-US" altLang="zh-TW" sz="2400" dirty="0">
                <a:sym typeface="Wingdings 2"/>
              </a:rPr>
              <a:t>	</a:t>
            </a:r>
            <a:r>
              <a:rPr lang="en-US" altLang="zh-TW" sz="2400" dirty="0" smtClean="0">
                <a:sym typeface="Wingdings 2"/>
              </a:rPr>
              <a:t>ex. </a:t>
            </a:r>
            <a:r>
              <a:rPr lang="en-US" altLang="zh-TW" sz="2400" dirty="0" err="1" smtClean="0">
                <a:sym typeface="Wingdings 2"/>
              </a:rPr>
              <a:t>MalardDuck</a:t>
            </a:r>
            <a:r>
              <a:rPr lang="en-US" altLang="zh-TW" sz="2400" dirty="0">
                <a:sym typeface="Wingdings 2"/>
              </a:rPr>
              <a:t> </a:t>
            </a:r>
            <a:r>
              <a:rPr lang="en-US" altLang="zh-TW" sz="2400" dirty="0" smtClean="0">
                <a:sym typeface="Wingdings 2"/>
              </a:rPr>
              <a:t>duck = new </a:t>
            </a:r>
            <a:r>
              <a:rPr lang="en-US" altLang="zh-TW" sz="2400" dirty="0" err="1" smtClean="0">
                <a:sym typeface="Wingdings 2"/>
              </a:rPr>
              <a:t>MalardDuck</a:t>
            </a:r>
            <a:r>
              <a:rPr lang="en-US" altLang="zh-TW" sz="2400" dirty="0" smtClean="0">
                <a:sym typeface="Wingdings 2"/>
              </a:rPr>
              <a:t>();</a:t>
            </a:r>
            <a:endParaRPr lang="en-US" altLang="zh-TW" sz="2400" b="1" dirty="0" smtClean="0">
              <a:sym typeface="Wingdings 2"/>
            </a:endParaRPr>
          </a:p>
          <a:p>
            <a:pPr marL="0" indent="0">
              <a:buNone/>
            </a:pPr>
            <a:r>
              <a:rPr lang="en-US" altLang="zh-TW" sz="2400" b="1" dirty="0" smtClean="0">
                <a:sym typeface="Wingdings 2"/>
              </a:rPr>
              <a:t></a:t>
            </a:r>
            <a:r>
              <a:rPr lang="zh-TW" altLang="en-US" sz="2400" b="1" dirty="0" smtClean="0">
                <a:sym typeface="Wingdings 2"/>
              </a:rPr>
              <a:t>  </a:t>
            </a:r>
            <a:r>
              <a:rPr lang="en-US" altLang="zh-TW" sz="2400" b="1" dirty="0" smtClean="0">
                <a:sym typeface="Wingdings 2"/>
              </a:rPr>
              <a:t>More flexible:</a:t>
            </a:r>
          </a:p>
          <a:p>
            <a:pPr marL="0" indent="0">
              <a:buNone/>
            </a:pPr>
            <a:r>
              <a:rPr lang="en-US" altLang="zh-TW" sz="2400" dirty="0">
                <a:sym typeface="Wingdings 2"/>
              </a:rPr>
              <a:t>	</a:t>
            </a:r>
            <a:r>
              <a:rPr lang="en-US" altLang="zh-TW" sz="2400" dirty="0" smtClean="0">
                <a:sym typeface="Wingdings 2"/>
              </a:rPr>
              <a:t>ex.</a:t>
            </a:r>
            <a:r>
              <a:rPr lang="en-US" altLang="zh-TW" sz="2400" dirty="0">
                <a:sym typeface="Wingdings 2"/>
              </a:rPr>
              <a:t> Duck </a:t>
            </a:r>
            <a:r>
              <a:rPr lang="en-US" altLang="zh-TW" sz="2400" dirty="0" err="1">
                <a:sym typeface="Wingdings 2"/>
              </a:rPr>
              <a:t>duck</a:t>
            </a:r>
            <a:r>
              <a:rPr lang="en-US" altLang="zh-TW" sz="2400" dirty="0">
                <a:sym typeface="Wingdings 2"/>
              </a:rPr>
              <a:t> = new </a:t>
            </a:r>
            <a:r>
              <a:rPr lang="en-US" altLang="zh-TW" sz="2400" dirty="0" err="1">
                <a:sym typeface="Wingdings 2"/>
              </a:rPr>
              <a:t>MalardDuck</a:t>
            </a:r>
            <a:r>
              <a:rPr lang="en-US" altLang="zh-TW" sz="2400" dirty="0">
                <a:sym typeface="Wingdings 2"/>
              </a:rPr>
              <a:t>();</a:t>
            </a:r>
            <a:endParaRPr lang="en-US" altLang="zh-TW" sz="2400" dirty="0" smtClean="0"/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501" y="4077072"/>
            <a:ext cx="6404760" cy="2088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4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Scene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A pizza shop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Pizza selection will change over time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7059563" cy="40507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11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‘s wrong?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/>
              <a:t>1. The code is not closed for modification.</a:t>
            </a:r>
          </a:p>
          <a:p>
            <a:pPr lvl="1"/>
            <a:r>
              <a:rPr lang="en-US" altLang="zh-TW" sz="2400" dirty="0"/>
              <a:t>If pizza selection changed</a:t>
            </a:r>
            <a:r>
              <a:rPr lang="en-US" altLang="zh-TW" sz="2400" dirty="0" smtClean="0"/>
              <a:t>, we </a:t>
            </a:r>
            <a:r>
              <a:rPr lang="en-US" altLang="zh-TW" sz="2400" dirty="0"/>
              <a:t>have to modify </a:t>
            </a:r>
            <a:r>
              <a:rPr lang="en-US" altLang="zh-TW" sz="2400" dirty="0" smtClean="0"/>
              <a:t>it.</a:t>
            </a:r>
          </a:p>
          <a:p>
            <a:r>
              <a:rPr lang="en-US" altLang="zh-TW" sz="2400" b="1" dirty="0" smtClean="0"/>
              <a:t>2. Concrete for some class will prevent it from being closed for modification.</a:t>
            </a:r>
            <a:endParaRPr lang="zh-TW" altLang="en-US" sz="2400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6023779" cy="34563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275856" y="3789040"/>
            <a:ext cx="4320480" cy="1800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8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Simple </a:t>
            </a:r>
            <a:r>
              <a:rPr lang="en-US" altLang="zh-TW" dirty="0"/>
              <a:t>Factory method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525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Factory 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smtClean="0"/>
              <a:t>The simple factory method isn’t actually a Design Pattern; it’s more of a programming idiom.</a:t>
            </a:r>
            <a:endParaRPr lang="zh-TW" alt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0" y="2452435"/>
            <a:ext cx="4771628" cy="42976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863142"/>
            <a:ext cx="2518876" cy="18044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 flipV="1">
            <a:off x="4860032" y="5445224"/>
            <a:ext cx="1944216" cy="9361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3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Class diagram of </a:t>
            </a:r>
            <a:br>
              <a:rPr lang="en-US" altLang="zh-TW" dirty="0" smtClean="0"/>
            </a:br>
            <a:r>
              <a:rPr lang="en-US" altLang="zh-TW" dirty="0" smtClean="0"/>
              <a:t>Simple </a:t>
            </a:r>
            <a:r>
              <a:rPr lang="en-US" altLang="zh-TW" dirty="0"/>
              <a:t>Factory method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1412777"/>
            <a:ext cx="3563888" cy="2306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933056"/>
            <a:ext cx="6031235" cy="27729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肘形接點 6"/>
          <p:cNvCxnSpPr>
            <a:stCxn id="4098" idx="3"/>
            <a:endCxn id="4099" idx="0"/>
          </p:cNvCxnSpPr>
          <p:nvPr/>
        </p:nvCxnSpPr>
        <p:spPr>
          <a:xfrm>
            <a:off x="3923928" y="2566133"/>
            <a:ext cx="1935498" cy="136692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572000" y="3789040"/>
            <a:ext cx="1152128" cy="9361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283968" y="47971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Concrete class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Using </a:t>
            </a:r>
            <a:r>
              <a:rPr lang="en-US" altLang="zh-TW" dirty="0"/>
              <a:t>Simple Factory method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327281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68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7096</TotalTime>
  <Words>296</Words>
  <Application>Microsoft Office PowerPoint</Application>
  <PresentationFormat>如螢幕大小 (4:3)</PresentationFormat>
  <Paragraphs>53</Paragraphs>
  <Slides>24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佈景主題</vt:lpstr>
      <vt:lpstr>Developer Exchange Group</vt:lpstr>
      <vt:lpstr>Agenda</vt:lpstr>
      <vt:lpstr>“New” means Concrete</vt:lpstr>
      <vt:lpstr>Scene</vt:lpstr>
      <vt:lpstr>What ‘s wrong?</vt:lpstr>
      <vt:lpstr>Simple Factory method</vt:lpstr>
      <vt:lpstr>Simple Factory method</vt:lpstr>
      <vt:lpstr>Class diagram of  Simple Factory method </vt:lpstr>
      <vt:lpstr>Using Simple Factory method </vt:lpstr>
      <vt:lpstr>If we have regional differences?</vt:lpstr>
      <vt:lpstr>Factory pattern</vt:lpstr>
      <vt:lpstr>What is Factory Pattern?</vt:lpstr>
      <vt:lpstr>What does factory pattern need??</vt:lpstr>
      <vt:lpstr>Isolate client from product</vt:lpstr>
      <vt:lpstr>The Dependent inversion principle</vt:lpstr>
      <vt:lpstr>The Dependent inversion principle guidelines</vt:lpstr>
      <vt:lpstr>Using Factory pattern </vt:lpstr>
      <vt:lpstr>Abstract Factory pattern</vt:lpstr>
      <vt:lpstr>More</vt:lpstr>
      <vt:lpstr>Image editor</vt:lpstr>
      <vt:lpstr>Functions of image editor </vt:lpstr>
      <vt:lpstr>Class diagram of image editor</vt:lpstr>
      <vt:lpstr>Wallpaper Product</vt:lpstr>
      <vt:lpstr>Class diagram of Wallpaper Product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Exchange Group</dc:title>
  <dc:creator>Apple</dc:creator>
  <cp:lastModifiedBy>Apple</cp:lastModifiedBy>
  <cp:revision>95</cp:revision>
  <dcterms:created xsi:type="dcterms:W3CDTF">2015-01-24T05:20:22Z</dcterms:created>
  <dcterms:modified xsi:type="dcterms:W3CDTF">2015-03-26T15:48:10Z</dcterms:modified>
</cp:coreProperties>
</file>